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70" r:id="rId10"/>
    <p:sldId id="271" r:id="rId11"/>
    <p:sldId id="272" r:id="rId12"/>
    <p:sldId id="265" r:id="rId13"/>
    <p:sldId id="266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3A66EA-29F3-F2C1-D124-15680D4C79E4}" name="Iványiné Harró Ágota" initials="IÁ" userId="S::ivanyine.harro.agota@radnoti.elte.hu::4a095670-36fd-4140-aba7-aab5343615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612B2-09C2-4FA0-A1AE-2C67DF85F1C6}" v="424" dt="2021-02-17T11:39:35.255"/>
    <p1510:client id="{0B0E3507-B8C0-44EE-DF81-5B62DFB536F9}" v="9" dt="2021-02-22T09:51:21.464"/>
    <p1510:client id="{6164DF28-0A79-D586-3201-DB357FC0A701}" v="1200" dt="2021-02-18T06:42:24.423"/>
    <p1510:client id="{7DE36EFA-9AB6-56F8-1FBD-A777F10F6582}" v="1751" dt="2021-02-17T20:47:14.865"/>
    <p1510:client id="{C2E8D006-91C1-C3AF-25DC-1DD4054ED831}" v="550" dt="2021-02-17T17:26:54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09:52:29.06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7T11:30:46.09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1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9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0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86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2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56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58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1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2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1" r:id="rId6"/>
    <p:sldLayoutId id="2147483737" r:id="rId7"/>
    <p:sldLayoutId id="2147483738" r:id="rId8"/>
    <p:sldLayoutId id="2147483739" r:id="rId9"/>
    <p:sldLayoutId id="2147483740" r:id="rId10"/>
    <p:sldLayoutId id="214748374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20">
            <a:extLst>
              <a:ext uri="{FF2B5EF4-FFF2-40B4-BE49-F238E27FC236}">
                <a16:creationId xmlns:a16="http://schemas.microsoft.com/office/drawing/2014/main" id="{678CC48C-9275-4EFA-9B84-8E818500B9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1604" y="4553712"/>
            <a:ext cx="10908792" cy="1069848"/>
          </a:xfrm>
        </p:spPr>
        <p:txBody>
          <a:bodyPr anchor="ctr">
            <a:noAutofit/>
          </a:bodyPr>
          <a:lstStyle/>
          <a:p>
            <a:pPr algn="ctr"/>
            <a:r>
              <a:rPr lang="hu-HU" sz="3600" b="1" dirty="0"/>
              <a:t>Távoktatás </a:t>
            </a:r>
            <a:r>
              <a:rPr lang="hu-HU" sz="3600" b="1" dirty="0" smtClean="0"/>
              <a:t>2021</a:t>
            </a:r>
            <a:br>
              <a:rPr lang="hu-HU" sz="3600" b="1" dirty="0" smtClean="0"/>
            </a:br>
            <a:r>
              <a:rPr lang="hu-HU" sz="3600" b="1" dirty="0" smtClean="0"/>
              <a:t>- a távoktatási munkacsoport felmérése</a:t>
            </a:r>
            <a:endParaRPr lang="hu-HU" sz="36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40080" y="5678424"/>
            <a:ext cx="10908792" cy="5486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hu-HU" sz="2400">
                <a:latin typeface="Arial"/>
                <a:cs typeface="Arial"/>
              </a:rPr>
              <a:t>A kérdőív eredményei</a:t>
            </a:r>
          </a:p>
        </p:txBody>
      </p:sp>
      <p:pic>
        <p:nvPicPr>
          <p:cNvPr id="12" name="Picture 3" descr="Világos megjelenítés fekete szobában">
            <a:extLst>
              <a:ext uri="{FF2B5EF4-FFF2-40B4-BE49-F238E27FC236}">
                <a16:creationId xmlns:a16="http://schemas.microsoft.com/office/drawing/2014/main" id="{FAAFE143-290B-4220-A65A-613F143598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26" b="24876"/>
          <a:stretch/>
        </p:blipFill>
        <p:spPr>
          <a:xfrm>
            <a:off x="20" y="10"/>
            <a:ext cx="12191979" cy="4196972"/>
          </a:xfrm>
          <a:custGeom>
            <a:avLst/>
            <a:gdLst/>
            <a:ahLst/>
            <a:cxnLst/>
            <a:rect l="l" t="t" r="r" b="b"/>
            <a:pathLst>
              <a:path w="12191999" h="4196982">
                <a:moveTo>
                  <a:pt x="0" y="0"/>
                </a:moveTo>
                <a:lnTo>
                  <a:pt x="12191999" y="0"/>
                </a:lnTo>
                <a:lnTo>
                  <a:pt x="12191999" y="4170459"/>
                </a:lnTo>
                <a:lnTo>
                  <a:pt x="11986461" y="4175111"/>
                </a:lnTo>
                <a:cubicBezTo>
                  <a:pt x="11912297" y="4174136"/>
                  <a:pt x="11838168" y="4170508"/>
                  <a:pt x="11764214" y="4164231"/>
                </a:cubicBezTo>
                <a:cubicBezTo>
                  <a:pt x="11656850" y="4156227"/>
                  <a:pt x="11548596" y="4145173"/>
                  <a:pt x="11441995" y="4165502"/>
                </a:cubicBezTo>
                <a:cubicBezTo>
                  <a:pt x="11324975" y="4187991"/>
                  <a:pt x="11208081" y="4188118"/>
                  <a:pt x="11090044" y="4182401"/>
                </a:cubicBezTo>
                <a:cubicBezTo>
                  <a:pt x="10989160" y="4177573"/>
                  <a:pt x="10888657" y="4152161"/>
                  <a:pt x="10787011" y="4178970"/>
                </a:cubicBezTo>
                <a:cubicBezTo>
                  <a:pt x="10776897" y="4180444"/>
                  <a:pt x="10766592" y="4180012"/>
                  <a:pt x="10756643" y="4177700"/>
                </a:cubicBezTo>
                <a:cubicBezTo>
                  <a:pt x="10645468" y="4162326"/>
                  <a:pt x="10533530" y="4174904"/>
                  <a:pt x="10421973" y="4170584"/>
                </a:cubicBezTo>
                <a:cubicBezTo>
                  <a:pt x="10370515" y="4168551"/>
                  <a:pt x="10318040" y="4169695"/>
                  <a:pt x="10267216" y="4164231"/>
                </a:cubicBezTo>
                <a:cubicBezTo>
                  <a:pt x="10150577" y="4151780"/>
                  <a:pt x="10034192" y="4145173"/>
                  <a:pt x="9918824" y="4174523"/>
                </a:cubicBezTo>
                <a:cubicBezTo>
                  <a:pt x="9885153" y="4182439"/>
                  <a:pt x="9850745" y="4186695"/>
                  <a:pt x="9816160" y="4187229"/>
                </a:cubicBezTo>
                <a:cubicBezTo>
                  <a:pt x="9703206" y="4191295"/>
                  <a:pt x="9590632" y="4183544"/>
                  <a:pt x="9478059" y="4177191"/>
                </a:cubicBezTo>
                <a:cubicBezTo>
                  <a:pt x="9399918" y="4172744"/>
                  <a:pt x="9321904" y="4163088"/>
                  <a:pt x="9243637" y="4171220"/>
                </a:cubicBezTo>
                <a:cubicBezTo>
                  <a:pt x="9198150" y="4175921"/>
                  <a:pt x="9152282" y="4175921"/>
                  <a:pt x="9106795" y="4171220"/>
                </a:cubicBezTo>
                <a:cubicBezTo>
                  <a:pt x="9022962" y="4161398"/>
                  <a:pt x="8938380" y="4159568"/>
                  <a:pt x="8854204" y="4165756"/>
                </a:cubicBezTo>
                <a:cubicBezTo>
                  <a:pt x="8728543" y="4176556"/>
                  <a:pt x="8603010" y="4185577"/>
                  <a:pt x="8476969" y="4168424"/>
                </a:cubicBezTo>
                <a:cubicBezTo>
                  <a:pt x="8405486" y="4157192"/>
                  <a:pt x="8332808" y="4155871"/>
                  <a:pt x="8260970" y="4164486"/>
                </a:cubicBezTo>
                <a:cubicBezTo>
                  <a:pt x="8089823" y="4188500"/>
                  <a:pt x="7918295" y="4180749"/>
                  <a:pt x="7746767" y="4170839"/>
                </a:cubicBezTo>
                <a:cubicBezTo>
                  <a:pt x="7632160" y="4164104"/>
                  <a:pt x="7517046" y="4151780"/>
                  <a:pt x="7402693" y="4168043"/>
                </a:cubicBezTo>
                <a:cubicBezTo>
                  <a:pt x="7256831" y="4188372"/>
                  <a:pt x="7110841" y="4181638"/>
                  <a:pt x="6964597" y="4175667"/>
                </a:cubicBezTo>
                <a:cubicBezTo>
                  <a:pt x="6857233" y="4171220"/>
                  <a:pt x="6749742" y="4157751"/>
                  <a:pt x="6642124" y="4174396"/>
                </a:cubicBezTo>
                <a:cubicBezTo>
                  <a:pt x="6631045" y="4175908"/>
                  <a:pt x="6619775" y="4174777"/>
                  <a:pt x="6609216" y="4171093"/>
                </a:cubicBezTo>
                <a:cubicBezTo>
                  <a:pt x="6568379" y="4157650"/>
                  <a:pt x="6524595" y="4155846"/>
                  <a:pt x="6482793" y="4165883"/>
                </a:cubicBezTo>
                <a:cubicBezTo>
                  <a:pt x="6405669" y="4182782"/>
                  <a:pt x="6328672" y="4190151"/>
                  <a:pt x="6250150" y="4174777"/>
                </a:cubicBezTo>
                <a:cubicBezTo>
                  <a:pt x="6217254" y="4167891"/>
                  <a:pt x="6183521" y="4165883"/>
                  <a:pt x="6150028" y="4168806"/>
                </a:cubicBezTo>
                <a:cubicBezTo>
                  <a:pt x="6020175" y="4181766"/>
                  <a:pt x="5890068" y="4176683"/>
                  <a:pt x="5760087" y="4174142"/>
                </a:cubicBezTo>
                <a:cubicBezTo>
                  <a:pt x="5521345" y="4169695"/>
                  <a:pt x="5282477" y="4174142"/>
                  <a:pt x="5044242" y="4151399"/>
                </a:cubicBezTo>
                <a:cubicBezTo>
                  <a:pt x="4979506" y="4145237"/>
                  <a:pt x="4914326" y="4141297"/>
                  <a:pt x="4849272" y="4142076"/>
                </a:cubicBezTo>
                <a:cubicBezTo>
                  <a:pt x="4784218" y="4142854"/>
                  <a:pt x="4719291" y="4148349"/>
                  <a:pt x="4655063" y="4161055"/>
                </a:cubicBezTo>
                <a:cubicBezTo>
                  <a:pt x="4447578" y="4201332"/>
                  <a:pt x="4239457" y="4203874"/>
                  <a:pt x="4029811" y="4187610"/>
                </a:cubicBezTo>
                <a:cubicBezTo>
                  <a:pt x="3943792" y="4180876"/>
                  <a:pt x="3857774" y="4169695"/>
                  <a:pt x="3771375" y="4171855"/>
                </a:cubicBezTo>
                <a:cubicBezTo>
                  <a:pt x="3623225" y="4175794"/>
                  <a:pt x="3474948" y="4167789"/>
                  <a:pt x="3326672" y="4169822"/>
                </a:cubicBezTo>
                <a:cubicBezTo>
                  <a:pt x="3322669" y="4170394"/>
                  <a:pt x="3318578" y="4169860"/>
                  <a:pt x="3314855" y="4168297"/>
                </a:cubicBezTo>
                <a:cubicBezTo>
                  <a:pt x="3278008" y="4143013"/>
                  <a:pt x="3237604" y="4152796"/>
                  <a:pt x="3199487" y="4159403"/>
                </a:cubicBezTo>
                <a:cubicBezTo>
                  <a:pt x="3072810" y="4181384"/>
                  <a:pt x="2946260" y="4192184"/>
                  <a:pt x="2817550" y="4175158"/>
                </a:cubicBezTo>
                <a:cubicBezTo>
                  <a:pt x="2694647" y="4157332"/>
                  <a:pt x="2569990" y="4155109"/>
                  <a:pt x="2446541" y="4168551"/>
                </a:cubicBezTo>
                <a:cubicBezTo>
                  <a:pt x="2276791" y="4188372"/>
                  <a:pt x="2107677" y="4184179"/>
                  <a:pt x="1938308" y="4168551"/>
                </a:cubicBezTo>
                <a:cubicBezTo>
                  <a:pt x="1869570" y="4162199"/>
                  <a:pt x="1799815" y="4151399"/>
                  <a:pt x="1731712" y="4167281"/>
                </a:cubicBezTo>
                <a:cubicBezTo>
                  <a:pt x="1647854" y="4186721"/>
                  <a:pt x="1564250" y="4180368"/>
                  <a:pt x="1480137" y="4176048"/>
                </a:cubicBezTo>
                <a:cubicBezTo>
                  <a:pt x="1373663" y="4170457"/>
                  <a:pt x="1267442" y="4154321"/>
                  <a:pt x="1160586" y="4167027"/>
                </a:cubicBezTo>
                <a:cubicBezTo>
                  <a:pt x="1111161" y="4172871"/>
                  <a:pt x="1062116" y="4182147"/>
                  <a:pt x="1012055" y="4179733"/>
                </a:cubicBezTo>
                <a:cubicBezTo>
                  <a:pt x="873562" y="4173380"/>
                  <a:pt x="735196" y="4165883"/>
                  <a:pt x="596449" y="4167027"/>
                </a:cubicBezTo>
                <a:cubicBezTo>
                  <a:pt x="538383" y="4167408"/>
                  <a:pt x="480699" y="4169314"/>
                  <a:pt x="422887" y="4173507"/>
                </a:cubicBezTo>
                <a:cubicBezTo>
                  <a:pt x="315015" y="4181384"/>
                  <a:pt x="207524" y="4170711"/>
                  <a:pt x="100033" y="4166900"/>
                </a:cubicBezTo>
                <a:lnTo>
                  <a:pt x="0" y="41713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0795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4041A-2C73-4DE1-B03F-0AD1854E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hu-HU" sz="4800" dirty="0" smtClean="0"/>
              <a:t>„</a:t>
            </a:r>
            <a:r>
              <a:rPr lang="en-US" sz="4800" dirty="0" err="1" smtClean="0"/>
              <a:t>Szerintem</a:t>
            </a:r>
            <a:r>
              <a:rPr lang="en-US" sz="4800" dirty="0" smtClean="0"/>
              <a:t> </a:t>
            </a:r>
            <a:r>
              <a:rPr lang="en-US" sz="4800" dirty="0"/>
              <a:t>most </a:t>
            </a:r>
            <a:r>
              <a:rPr lang="en-US" sz="4800" dirty="0" err="1"/>
              <a:t>ahhoz</a:t>
            </a:r>
            <a:r>
              <a:rPr lang="en-US" sz="4800" dirty="0"/>
              <a:t> </a:t>
            </a:r>
            <a:r>
              <a:rPr lang="en-US" sz="4800" dirty="0" err="1"/>
              <a:t>képest</a:t>
            </a:r>
            <a:r>
              <a:rPr lang="en-US" sz="4800" dirty="0"/>
              <a:t> </a:t>
            </a:r>
            <a:r>
              <a:rPr lang="en-US" sz="4800" dirty="0" err="1"/>
              <a:t>viszonylag</a:t>
            </a:r>
            <a:r>
              <a:rPr lang="en-US" sz="4800" dirty="0"/>
              <a:t> </a:t>
            </a:r>
            <a:r>
              <a:rPr lang="en-US" sz="4800" dirty="0" err="1"/>
              <a:t>hatékony</a:t>
            </a:r>
            <a:r>
              <a:rPr lang="en-US" sz="4800" dirty="0" smtClean="0"/>
              <a:t>.</a:t>
            </a:r>
            <a:r>
              <a:rPr lang="hu-HU" sz="4800" dirty="0" smtClean="0"/>
              <a:t>”</a:t>
            </a:r>
            <a:endParaRPr lang="en-US" sz="4800" dirty="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81257-E635-4ED0-B160-CB13DEF2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err="1"/>
              <a:t>Teljesen</a:t>
            </a:r>
            <a:r>
              <a:rPr lang="en-US" dirty="0"/>
              <a:t> </a:t>
            </a:r>
            <a:r>
              <a:rPr lang="en-US" dirty="0" err="1"/>
              <a:t>hatékony</a:t>
            </a:r>
            <a:r>
              <a:rPr lang="en-US" dirty="0"/>
              <a:t>, </a:t>
            </a:r>
            <a:r>
              <a:rPr lang="en-US" dirty="0" err="1"/>
              <a:t>kimaxolták</a:t>
            </a:r>
            <a:r>
              <a:rPr lang="en-US" dirty="0"/>
              <a:t>.</a:t>
            </a:r>
          </a:p>
          <a:p>
            <a:r>
              <a:rPr lang="en-US" dirty="0" err="1"/>
              <a:t>Egyértelműen</a:t>
            </a:r>
            <a:r>
              <a:rPr lang="en-US" dirty="0"/>
              <a:t> </a:t>
            </a:r>
            <a:r>
              <a:rPr lang="en-US" dirty="0" err="1"/>
              <a:t>sokkal</a:t>
            </a:r>
            <a:r>
              <a:rPr lang="en-US" dirty="0"/>
              <a:t> </a:t>
            </a:r>
            <a:r>
              <a:rPr lang="en-US" dirty="0" err="1"/>
              <a:t>hatékonyabb</a:t>
            </a:r>
            <a:r>
              <a:rPr lang="en-US" dirty="0"/>
              <a:t> mint </a:t>
            </a:r>
            <a:r>
              <a:rPr lang="en-US" dirty="0" err="1"/>
              <a:t>tavasszal</a:t>
            </a:r>
            <a:r>
              <a:rPr lang="en-US" dirty="0"/>
              <a:t>, </a:t>
            </a:r>
            <a:r>
              <a:rPr lang="en-US" dirty="0" err="1"/>
              <a:t>rendszer</a:t>
            </a:r>
            <a:r>
              <a:rPr lang="en-US" dirty="0"/>
              <a:t> van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életünkben</a:t>
            </a:r>
            <a:r>
              <a:rPr lang="en-US" dirty="0"/>
              <a:t>.</a:t>
            </a:r>
          </a:p>
          <a:p>
            <a:r>
              <a:rPr lang="en-US" dirty="0" err="1"/>
              <a:t>Nyilván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olyan</a:t>
            </a:r>
            <a:r>
              <a:rPr lang="en-US" dirty="0"/>
              <a:t> </a:t>
            </a:r>
            <a:r>
              <a:rPr lang="en-US" dirty="0" err="1"/>
              <a:t>hatékony</a:t>
            </a:r>
            <a:r>
              <a:rPr lang="en-US" dirty="0"/>
              <a:t>, </a:t>
            </a:r>
            <a:r>
              <a:rPr lang="en-US" dirty="0" err="1"/>
              <a:t>mintha</a:t>
            </a:r>
            <a:r>
              <a:rPr lang="en-US" dirty="0"/>
              <a:t> </a:t>
            </a:r>
            <a:r>
              <a:rPr lang="en-US" dirty="0" err="1"/>
              <a:t>iskolában</a:t>
            </a:r>
            <a:r>
              <a:rPr lang="en-US" dirty="0"/>
              <a:t> </a:t>
            </a:r>
            <a:r>
              <a:rPr lang="en-US" dirty="0" err="1"/>
              <a:t>lennénk</a:t>
            </a:r>
            <a:r>
              <a:rPr lang="en-US" dirty="0"/>
              <a:t>, de a </a:t>
            </a:r>
            <a:r>
              <a:rPr lang="en-US" dirty="0" err="1"/>
              <a:t>helyzethez</a:t>
            </a:r>
            <a:r>
              <a:rPr lang="en-US" dirty="0"/>
              <a:t> </a:t>
            </a:r>
            <a:r>
              <a:rPr lang="en-US" dirty="0" err="1"/>
              <a:t>képest</a:t>
            </a:r>
            <a:r>
              <a:rPr lang="en-US" dirty="0"/>
              <a:t> </a:t>
            </a:r>
            <a:r>
              <a:rPr lang="en-US" dirty="0" err="1"/>
              <a:t>megfelelő</a:t>
            </a:r>
            <a:r>
              <a:rPr lang="en-US" dirty="0"/>
              <a:t>.</a:t>
            </a:r>
          </a:p>
          <a:p>
            <a:r>
              <a:rPr lang="en-US" dirty="0" err="1"/>
              <a:t>Semennyire</a:t>
            </a:r>
            <a:r>
              <a:rPr lang="en-US" dirty="0"/>
              <a:t>. </a:t>
            </a:r>
            <a:r>
              <a:rPr lang="en-US" dirty="0" err="1"/>
              <a:t>Jelenléti</a:t>
            </a:r>
            <a:r>
              <a:rPr lang="en-US" dirty="0"/>
              <a:t> </a:t>
            </a:r>
            <a:r>
              <a:rPr lang="en-US" dirty="0" err="1"/>
              <a:t>oktatás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.</a:t>
            </a:r>
          </a:p>
          <a:p>
            <a:r>
              <a:rPr lang="en-US" dirty="0" err="1"/>
              <a:t>Egyénfüggő</a:t>
            </a:r>
            <a:r>
              <a:rPr lang="en-US" dirty="0"/>
              <a:t>. Aki </a:t>
            </a:r>
            <a:r>
              <a:rPr lang="en-US" dirty="0" err="1"/>
              <a:t>jól</a:t>
            </a:r>
            <a:r>
              <a:rPr lang="en-US" dirty="0"/>
              <a:t> be </a:t>
            </a:r>
            <a:r>
              <a:rPr lang="en-US" dirty="0" err="1"/>
              <a:t>tudja</a:t>
            </a:r>
            <a:r>
              <a:rPr lang="en-US" dirty="0"/>
              <a:t> </a:t>
            </a:r>
            <a:r>
              <a:rPr lang="en-US" dirty="0" err="1"/>
              <a:t>osztani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idejét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rávenni</a:t>
            </a:r>
            <a:r>
              <a:rPr lang="en-US" dirty="0"/>
              <a:t> </a:t>
            </a:r>
            <a:r>
              <a:rPr lang="en-US" dirty="0" err="1"/>
              <a:t>magát</a:t>
            </a:r>
            <a:r>
              <a:rPr lang="en-US" dirty="0"/>
              <a:t> a </a:t>
            </a:r>
            <a:r>
              <a:rPr lang="en-US" dirty="0" err="1"/>
              <a:t>tanulásra</a:t>
            </a:r>
            <a:r>
              <a:rPr lang="en-US" dirty="0"/>
              <a:t>, </a:t>
            </a:r>
            <a:r>
              <a:rPr lang="en-US" dirty="0" err="1"/>
              <a:t>annak</a:t>
            </a:r>
            <a:r>
              <a:rPr lang="en-US" dirty="0"/>
              <a:t> </a:t>
            </a:r>
            <a:r>
              <a:rPr lang="en-US" dirty="0" err="1"/>
              <a:t>ez</a:t>
            </a:r>
            <a:r>
              <a:rPr lang="en-US" dirty="0"/>
              <a:t> </a:t>
            </a:r>
            <a:r>
              <a:rPr lang="en-US" dirty="0" err="1"/>
              <a:t>kifejezetten</a:t>
            </a:r>
            <a:r>
              <a:rPr lang="en-US" dirty="0"/>
              <a:t> </a:t>
            </a:r>
            <a:r>
              <a:rPr lang="en-US" dirty="0" err="1"/>
              <a:t>jó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79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A36D3-9C01-4C05-8AD8-8AA875AC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Hogyan</a:t>
            </a:r>
            <a:r>
              <a:rPr lang="en-US" dirty="0"/>
              <a:t> </a:t>
            </a:r>
            <a:r>
              <a:rPr lang="en-US" dirty="0" err="1"/>
              <a:t>lehetne</a:t>
            </a:r>
            <a:r>
              <a:rPr lang="en-US" dirty="0"/>
              <a:t> </a:t>
            </a:r>
            <a:r>
              <a:rPr lang="en-US" dirty="0" err="1"/>
              <a:t>még</a:t>
            </a:r>
            <a:r>
              <a:rPr lang="en-US" dirty="0"/>
              <a:t> </a:t>
            </a:r>
            <a:r>
              <a:rPr lang="en-US" dirty="0" err="1"/>
              <a:t>hatékonyabb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DE0FA-AE83-43BB-8E8C-4B6D27F1A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1. online </a:t>
            </a:r>
            <a:r>
              <a:rPr lang="en-US" dirty="0" err="1"/>
              <a:t>órák</a:t>
            </a:r>
            <a:r>
              <a:rPr lang="en-US" dirty="0"/>
              <a:t>: </a:t>
            </a:r>
          </a:p>
          <a:p>
            <a:pPr marL="914400" lvl="1" indent="-457200"/>
            <a:r>
              <a:rPr lang="en-US" dirty="0"/>
              <a:t>a </a:t>
            </a:r>
            <a:r>
              <a:rPr lang="en-US" dirty="0" err="1"/>
              <a:t>leadott</a:t>
            </a:r>
            <a:r>
              <a:rPr lang="en-US" dirty="0"/>
              <a:t> </a:t>
            </a:r>
            <a:r>
              <a:rPr lang="en-US" dirty="0" err="1"/>
              <a:t>anyag</a:t>
            </a:r>
            <a:r>
              <a:rPr lang="en-US" dirty="0"/>
              <a:t> </a:t>
            </a:r>
            <a:r>
              <a:rPr lang="en-US" dirty="0" err="1"/>
              <a:t>írásos</a:t>
            </a:r>
            <a:r>
              <a:rPr lang="en-US" dirty="0"/>
              <a:t> </a:t>
            </a:r>
            <a:r>
              <a:rPr lang="en-US" dirty="0" err="1"/>
              <a:t>formában</a:t>
            </a:r>
            <a:r>
              <a:rPr lang="en-US" dirty="0"/>
              <a:t> (</a:t>
            </a:r>
            <a:r>
              <a:rPr lang="en-US" dirty="0" err="1"/>
              <a:t>jegyzet</a:t>
            </a:r>
            <a:r>
              <a:rPr lang="en-US" dirty="0"/>
              <a:t>, ppt)</a:t>
            </a:r>
          </a:p>
          <a:p>
            <a:pPr marL="914400" lvl="1" indent="-457200"/>
            <a:r>
              <a:rPr lang="en-US" dirty="0" err="1"/>
              <a:t>kevesebb</a:t>
            </a:r>
            <a:r>
              <a:rPr lang="en-US" dirty="0"/>
              <a:t> online </a:t>
            </a:r>
            <a:r>
              <a:rPr lang="en-US" dirty="0" err="1"/>
              <a:t>óra</a:t>
            </a:r>
            <a:r>
              <a:rPr lang="en-US" dirty="0"/>
              <a:t> </a:t>
            </a:r>
            <a:r>
              <a:rPr lang="en-US" dirty="0" err="1"/>
              <a:t>bizonyos</a:t>
            </a:r>
            <a:r>
              <a:rPr lang="en-US" dirty="0"/>
              <a:t> </a:t>
            </a:r>
            <a:r>
              <a:rPr lang="en-US" dirty="0" err="1" smtClean="0"/>
              <a:t>tantárgy</a:t>
            </a:r>
            <a:r>
              <a:rPr lang="hu-HU" dirty="0" err="1" smtClean="0"/>
              <a:t>ak</a:t>
            </a:r>
            <a:r>
              <a:rPr lang="en-US" dirty="0" err="1" smtClean="0"/>
              <a:t>ból</a:t>
            </a:r>
            <a:r>
              <a:rPr lang="en-US" dirty="0"/>
              <a:t>, </a:t>
            </a:r>
            <a:r>
              <a:rPr lang="en-US" dirty="0" err="1"/>
              <a:t>több</a:t>
            </a:r>
            <a:r>
              <a:rPr lang="en-US" dirty="0"/>
              <a:t> </a:t>
            </a:r>
            <a:r>
              <a:rPr lang="en-US" dirty="0" err="1"/>
              <a:t>nyelvóra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2. </a:t>
            </a:r>
            <a:r>
              <a:rPr lang="en-US" dirty="0">
                <a:ea typeface="+mn-lt"/>
                <a:cs typeface="+mn-lt"/>
              </a:rPr>
              <a:t>a </a:t>
            </a:r>
            <a:r>
              <a:rPr lang="en-US" dirty="0" err="1">
                <a:ea typeface="+mn-lt"/>
                <a:cs typeface="+mn-lt"/>
              </a:rPr>
              <a:t>feladatok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dirty="0" err="1">
                <a:ea typeface="+mn-lt"/>
                <a:cs typeface="+mn-lt"/>
              </a:rPr>
              <a:t>számonkérések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újragondolása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/>
          </a:p>
          <a:p>
            <a:pPr marL="914400" lvl="1" indent="-457200"/>
            <a:r>
              <a:rPr lang="en-US" dirty="0"/>
              <a:t>ne </a:t>
            </a:r>
            <a:r>
              <a:rPr lang="en-US" dirty="0" err="1"/>
              <a:t>legyen</a:t>
            </a:r>
            <a:r>
              <a:rPr lang="en-US" dirty="0"/>
              <a:t> </a:t>
            </a:r>
            <a:r>
              <a:rPr lang="en-US" dirty="0" err="1"/>
              <a:t>dolgozat</a:t>
            </a:r>
            <a:r>
              <a:rPr lang="en-US" dirty="0"/>
              <a:t>, </a:t>
            </a:r>
            <a:r>
              <a:rPr lang="en-US" dirty="0" err="1"/>
              <a:t>kevesebb</a:t>
            </a:r>
            <a:r>
              <a:rPr lang="en-US" dirty="0"/>
              <a:t> </a:t>
            </a:r>
            <a:r>
              <a:rPr lang="hu-HU" dirty="0"/>
              <a:t> </a:t>
            </a:r>
            <a:r>
              <a:rPr lang="hu-HU" dirty="0" smtClean="0"/>
              <a:t>„a</a:t>
            </a:r>
            <a:r>
              <a:rPr lang="en-US" dirty="0" err="1" smtClean="0"/>
              <a:t>gyatlan</a:t>
            </a:r>
            <a:r>
              <a:rPr lang="hu-HU" dirty="0" smtClean="0"/>
              <a:t>”</a:t>
            </a:r>
            <a:r>
              <a:rPr lang="en-US" dirty="0"/>
              <a:t> </a:t>
            </a:r>
            <a:r>
              <a:rPr lang="en-US" dirty="0" err="1"/>
              <a:t>másolós</a:t>
            </a:r>
            <a:r>
              <a:rPr lang="en-US" dirty="0"/>
              <a:t> </a:t>
            </a:r>
            <a:r>
              <a:rPr lang="en-US" dirty="0" err="1"/>
              <a:t>feladat</a:t>
            </a:r>
            <a:endParaRPr lang="en-US" dirty="0"/>
          </a:p>
          <a:p>
            <a:pPr marL="914400" lvl="1" indent="-457200"/>
            <a:r>
              <a:rPr lang="en-US" dirty="0" err="1"/>
              <a:t>több</a:t>
            </a:r>
            <a:r>
              <a:rPr lang="en-US" dirty="0"/>
              <a:t> </a:t>
            </a:r>
            <a:r>
              <a:rPr lang="en-US" dirty="0" err="1"/>
              <a:t>kreatív</a:t>
            </a:r>
            <a:r>
              <a:rPr lang="en-US" dirty="0"/>
              <a:t> </a:t>
            </a:r>
            <a:r>
              <a:rPr lang="en-US" dirty="0" err="1"/>
              <a:t>feladat</a:t>
            </a:r>
            <a:r>
              <a:rPr lang="en-US" dirty="0"/>
              <a:t>, </a:t>
            </a:r>
            <a:r>
              <a:rPr lang="en-US" dirty="0" err="1"/>
              <a:t>több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, </a:t>
            </a:r>
            <a:r>
              <a:rPr lang="en-US" dirty="0" err="1"/>
              <a:t>esszé</a:t>
            </a:r>
            <a:r>
              <a:rPr lang="en-US" dirty="0"/>
              <a:t>, </a:t>
            </a:r>
            <a:r>
              <a:rPr lang="en-US" dirty="0" err="1"/>
              <a:t>beadandó</a:t>
            </a:r>
            <a:r>
              <a:rPr lang="en-US" dirty="0"/>
              <a:t>, </a:t>
            </a:r>
            <a:r>
              <a:rPr lang="en-US" dirty="0" err="1"/>
              <a:t>önálló</a:t>
            </a:r>
            <a:r>
              <a:rPr lang="en-US" dirty="0"/>
              <a:t>, </a:t>
            </a:r>
            <a:r>
              <a:rPr lang="en-US" dirty="0" err="1"/>
              <a:t>hasznos</a:t>
            </a:r>
            <a:r>
              <a:rPr lang="en-US" dirty="0"/>
              <a:t> </a:t>
            </a:r>
            <a:r>
              <a:rPr lang="en-US" dirty="0" err="1"/>
              <a:t>feladat</a:t>
            </a:r>
            <a:endParaRPr lang="en-US" dirty="0"/>
          </a:p>
          <a:p>
            <a:pPr marL="914400" lvl="1" indent="-457200"/>
            <a:r>
              <a:rPr lang="en-US" dirty="0"/>
              <a:t>fix </a:t>
            </a:r>
            <a:r>
              <a:rPr lang="en-US" dirty="0" err="1"/>
              <a:t>határidők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tanári</a:t>
            </a:r>
            <a:r>
              <a:rPr lang="en-US" dirty="0"/>
              <a:t> </a:t>
            </a:r>
            <a:r>
              <a:rPr lang="en-US" dirty="0" err="1"/>
              <a:t>munka</a:t>
            </a:r>
            <a:r>
              <a:rPr lang="en-US" dirty="0"/>
              <a:t> </a:t>
            </a:r>
            <a:r>
              <a:rPr lang="en-US" dirty="0" err="1"/>
              <a:t>segítése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lassabb</a:t>
            </a:r>
            <a:r>
              <a:rPr lang="en-US" dirty="0"/>
              <a:t> </a:t>
            </a:r>
            <a:r>
              <a:rPr lang="en-US" dirty="0" err="1"/>
              <a:t>tempó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4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6BA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217EF-0246-417A-9D07-BFD37DF09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43" y="267917"/>
            <a:ext cx="7033247" cy="400658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MIT TARTANÁL MEG A </a:t>
            </a:r>
            <a:r>
              <a:rPr lang="en-US" dirty="0" smtClean="0">
                <a:solidFill>
                  <a:schemeClr val="bg1"/>
                </a:solidFill>
              </a:rPr>
              <a:t>TÁVOK</a:t>
            </a:r>
            <a:r>
              <a:rPr lang="hu-HU" dirty="0" smtClean="0">
                <a:solidFill>
                  <a:schemeClr val="bg1"/>
                </a:solidFill>
              </a:rPr>
              <a:t>TA</a:t>
            </a:r>
            <a:r>
              <a:rPr lang="en-US" dirty="0" smtClean="0">
                <a:solidFill>
                  <a:schemeClr val="bg1"/>
                </a:solidFill>
              </a:rPr>
              <a:t>TÁSBÓL </a:t>
            </a:r>
            <a:r>
              <a:rPr lang="en-US" dirty="0">
                <a:solidFill>
                  <a:schemeClr val="bg1"/>
                </a:solidFill>
              </a:rPr>
              <a:t>A JELENLÉTI OKTATÁSBAN?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435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A1B0715F-1E3F-4892-A95B-BA73738C0C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30" r="16577" b="298"/>
          <a:stretch/>
        </p:blipFill>
        <p:spPr>
          <a:xfrm>
            <a:off x="7597630" y="598153"/>
            <a:ext cx="4450304" cy="390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22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D7DC-E64B-4B6C-87E8-FF1B3268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2"/>
                </a:solidFill>
                <a:ea typeface="+mj-lt"/>
                <a:cs typeface="+mj-lt"/>
              </a:rPr>
              <a:t>MIT TARTANÁL MEG A </a:t>
            </a:r>
            <a:r>
              <a:rPr lang="en-US" sz="4000" dirty="0" smtClean="0">
                <a:solidFill>
                  <a:schemeClr val="tx2"/>
                </a:solidFill>
                <a:ea typeface="+mj-lt"/>
                <a:cs typeface="+mj-lt"/>
              </a:rPr>
              <a:t>TÁVOK</a:t>
            </a:r>
            <a:r>
              <a:rPr lang="hu-HU" sz="4000" dirty="0" smtClean="0">
                <a:solidFill>
                  <a:schemeClr val="tx2"/>
                </a:solidFill>
                <a:ea typeface="+mj-lt"/>
                <a:cs typeface="+mj-lt"/>
              </a:rPr>
              <a:t>TA</a:t>
            </a:r>
            <a:r>
              <a:rPr lang="en-US" sz="4000" dirty="0" smtClean="0">
                <a:solidFill>
                  <a:schemeClr val="tx2"/>
                </a:solidFill>
                <a:ea typeface="+mj-lt"/>
                <a:cs typeface="+mj-lt"/>
              </a:rPr>
              <a:t>TÁSBÓL </a:t>
            </a:r>
            <a:r>
              <a:rPr lang="en-US" sz="4000" dirty="0">
                <a:solidFill>
                  <a:schemeClr val="tx2"/>
                </a:solidFill>
                <a:ea typeface="+mj-lt"/>
                <a:cs typeface="+mj-lt"/>
              </a:rPr>
              <a:t>A JELENLÉTI OKTATÁSBAN?</a:t>
            </a:r>
          </a:p>
        </p:txBody>
      </p:sp>
      <p:pic>
        <p:nvPicPr>
          <p:cNvPr id="11" name="Graphic 11" descr="Teleszkóp egyszínű kitöltéssel">
            <a:extLst>
              <a:ext uri="{FF2B5EF4-FFF2-40B4-BE49-F238E27FC236}">
                <a16:creationId xmlns:a16="http://schemas.microsoft.com/office/drawing/2014/main" id="{868A1824-C3AB-42D5-925E-C17E4C6AD9A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8899" y="2807432"/>
            <a:ext cx="2368491" cy="23615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297B431-E7B5-4E1B-B641-B5C5D092FA0A}"/>
              </a:ext>
            </a:extLst>
          </p:cNvPr>
          <p:cNvSpPr txBox="1"/>
          <p:nvPr/>
        </p:nvSpPr>
        <p:spPr>
          <a:xfrm>
            <a:off x="3801611" y="2361501"/>
            <a:ext cx="349820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>
                <a:solidFill>
                  <a:srgbClr val="7030A0"/>
                </a:solidFill>
              </a:rPr>
              <a:t>9 órás kezdés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F8D353-1431-46F9-914F-759E6DBD1690}"/>
              </a:ext>
            </a:extLst>
          </p:cNvPr>
          <p:cNvSpPr txBox="1"/>
          <p:nvPr/>
        </p:nvSpPr>
        <p:spPr>
          <a:xfrm>
            <a:off x="3801612" y="3431097"/>
            <a:ext cx="798631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>
                <a:solidFill>
                  <a:srgbClr val="7030A0"/>
                </a:solidFill>
              </a:rPr>
              <a:t>kevesebb óra, több önálló munka</a:t>
            </a:r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3A63BA-0AAD-4C46-BBD7-3DDA0A4517D1}"/>
              </a:ext>
            </a:extLst>
          </p:cNvPr>
          <p:cNvSpPr txBox="1"/>
          <p:nvPr/>
        </p:nvSpPr>
        <p:spPr>
          <a:xfrm>
            <a:off x="3801611" y="4458748"/>
            <a:ext cx="349820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>
                <a:solidFill>
                  <a:srgbClr val="7030A0"/>
                </a:solidFill>
              </a:rPr>
              <a:t>canvas</a:t>
            </a:r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EA3FFE-773E-4A5D-A054-80908FD4BD6B}"/>
              </a:ext>
            </a:extLst>
          </p:cNvPr>
          <p:cNvCxnSpPr/>
          <p:nvPr/>
        </p:nvCxnSpPr>
        <p:spPr>
          <a:xfrm flipV="1">
            <a:off x="5694727" y="4459447"/>
            <a:ext cx="1110142" cy="32297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E52D15D-2335-4081-8187-544CC66F5B8E}"/>
              </a:ext>
            </a:extLst>
          </p:cNvPr>
          <p:cNvCxnSpPr>
            <a:cxnSpLocks/>
          </p:cNvCxnSpPr>
          <p:nvPr/>
        </p:nvCxnSpPr>
        <p:spPr>
          <a:xfrm flipV="1">
            <a:off x="5750653" y="4850933"/>
            <a:ext cx="1138105" cy="85289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259729E-FEA8-4A3F-BDF8-8B31B055A7CF}"/>
              </a:ext>
            </a:extLst>
          </p:cNvPr>
          <p:cNvCxnSpPr>
            <a:cxnSpLocks/>
          </p:cNvCxnSpPr>
          <p:nvPr/>
        </p:nvCxnSpPr>
        <p:spPr>
          <a:xfrm>
            <a:off x="5757646" y="5104002"/>
            <a:ext cx="1131112" cy="16638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8508754-2633-41B0-B5AC-85CE77910B7C}"/>
              </a:ext>
            </a:extLst>
          </p:cNvPr>
          <p:cNvCxnSpPr>
            <a:cxnSpLocks/>
          </p:cNvCxnSpPr>
          <p:nvPr/>
        </p:nvCxnSpPr>
        <p:spPr>
          <a:xfrm>
            <a:off x="5687735" y="5229837"/>
            <a:ext cx="1026252" cy="376104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BCD37DF-8B90-454B-A55D-FA3E741A7313}"/>
              </a:ext>
            </a:extLst>
          </p:cNvPr>
          <p:cNvCxnSpPr>
            <a:cxnSpLocks/>
          </p:cNvCxnSpPr>
          <p:nvPr/>
        </p:nvCxnSpPr>
        <p:spPr>
          <a:xfrm>
            <a:off x="5575882" y="5341690"/>
            <a:ext cx="851481" cy="57184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49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D7DC-E64B-4B6C-87E8-FF1B3268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2"/>
                </a:solidFill>
                <a:ea typeface="+mj-lt"/>
                <a:cs typeface="+mj-lt"/>
              </a:rPr>
              <a:t>MIT TARTANÁL MEG A </a:t>
            </a:r>
            <a:r>
              <a:rPr lang="en-US" sz="4000" dirty="0" smtClean="0">
                <a:solidFill>
                  <a:schemeClr val="tx2"/>
                </a:solidFill>
                <a:ea typeface="+mj-lt"/>
                <a:cs typeface="+mj-lt"/>
              </a:rPr>
              <a:t>TÁVOK</a:t>
            </a:r>
            <a:r>
              <a:rPr lang="hu-HU" sz="4000" dirty="0" smtClean="0">
                <a:solidFill>
                  <a:schemeClr val="tx2"/>
                </a:solidFill>
                <a:ea typeface="+mj-lt"/>
                <a:cs typeface="+mj-lt"/>
              </a:rPr>
              <a:t>TA</a:t>
            </a:r>
            <a:r>
              <a:rPr lang="en-US" sz="4000" dirty="0" smtClean="0">
                <a:solidFill>
                  <a:schemeClr val="tx2"/>
                </a:solidFill>
                <a:ea typeface="+mj-lt"/>
                <a:cs typeface="+mj-lt"/>
              </a:rPr>
              <a:t>TÁSBÓL </a:t>
            </a:r>
            <a:r>
              <a:rPr lang="en-US" sz="4000" dirty="0">
                <a:solidFill>
                  <a:schemeClr val="tx2"/>
                </a:solidFill>
                <a:ea typeface="+mj-lt"/>
                <a:cs typeface="+mj-lt"/>
              </a:rPr>
              <a:t>A JELENLÉTI OKTATÁSBAN?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A1700-14C0-4433-8B89-D07FD08C8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4554" y="2051986"/>
            <a:ext cx="6931905" cy="473659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>
                <a:solidFill>
                  <a:schemeClr val="accent1"/>
                </a:solidFill>
                <a:latin typeface="Arial"/>
                <a:cs typeface="Arial"/>
              </a:rPr>
              <a:t>Új ismeretek elsajátítása</a:t>
            </a:r>
            <a:endParaRPr lang="en-US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buFont typeface="Arial"/>
            </a:pPr>
            <a:r>
              <a:rPr lang="en-US">
                <a:latin typeface="Arial"/>
                <a:cs typeface="Arial"/>
              </a:rPr>
              <a:t>otthoni feldolgozás (nem mindig)</a:t>
            </a:r>
            <a:endParaRPr lang="en-US">
              <a:ea typeface="+mn-lt"/>
              <a:cs typeface="+mn-lt"/>
            </a:endParaRPr>
          </a:p>
          <a:p>
            <a:pPr>
              <a:buFont typeface="Arial"/>
            </a:pPr>
            <a:r>
              <a:rPr lang="en-US">
                <a:latin typeface="Arial"/>
                <a:cs typeface="Arial"/>
              </a:rPr>
              <a:t>órai anyagok (ppt, pdf, …) a canvason » visszanézhetők</a:t>
            </a:r>
            <a:endParaRPr lang="en-US">
              <a:ea typeface="+mn-lt"/>
              <a:cs typeface="+mn-lt"/>
            </a:endParaRPr>
          </a:p>
          <a:p>
            <a:pPr>
              <a:buFont typeface="Arial"/>
            </a:pPr>
            <a:r>
              <a:rPr lang="en-US">
                <a:latin typeface="Arial"/>
                <a:cs typeface="Arial"/>
              </a:rPr>
              <a:t>online gyakorlási lehetőségek</a:t>
            </a:r>
            <a:endParaRPr lang="en-US">
              <a:ea typeface="+mn-lt"/>
              <a:cs typeface="+mn-lt"/>
            </a:endParaRPr>
          </a:p>
          <a:p>
            <a:pPr marL="971550" lvl="1" indent="-285750">
              <a:buFont typeface="Arial"/>
            </a:pPr>
            <a:r>
              <a:rPr lang="en-US">
                <a:latin typeface="Arial"/>
                <a:cs typeface="Arial"/>
              </a:rPr>
              <a:t>azonnali visszajelzés</a:t>
            </a:r>
            <a:endParaRPr lang="en-US">
              <a:ea typeface="+mn-lt"/>
              <a:cs typeface="+mn-lt"/>
            </a:endParaRPr>
          </a:p>
          <a:p>
            <a:pPr marL="971550" lvl="1" indent="-285750">
              <a:buFont typeface="Arial"/>
            </a:pPr>
            <a:r>
              <a:rPr lang="en-US">
                <a:latin typeface="Arial"/>
                <a:cs typeface="Arial"/>
              </a:rPr>
              <a:t>környezetbarátabb</a:t>
            </a:r>
            <a:endParaRPr lang="en-US">
              <a:ea typeface="+mn-lt"/>
              <a:cs typeface="+mn-lt"/>
            </a:endParaRPr>
          </a:p>
          <a:p>
            <a:pPr>
              <a:buFont typeface="Arial"/>
            </a:pPr>
            <a:r>
              <a:rPr lang="en-US">
                <a:latin typeface="Arial"/>
                <a:cs typeface="Arial"/>
              </a:rPr>
              <a:t>fakton: heti 1-2 konzultációs óra</a:t>
            </a:r>
            <a:endParaRPr lang="en-US">
              <a:latin typeface="The Hand Bold"/>
              <a:cs typeface="Arial"/>
            </a:endParaRPr>
          </a:p>
          <a:p>
            <a:pPr>
              <a:buFont typeface="Arial"/>
            </a:pPr>
            <a:r>
              <a:rPr lang="en-US">
                <a:latin typeface="Arial"/>
                <a:cs typeface="Arial"/>
              </a:rPr>
              <a:t>betegek online részvétele az órákon</a:t>
            </a:r>
            <a:endParaRPr lang="en-US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326514F-ABF8-4BCE-9F8E-4A6137253137}"/>
              </a:ext>
            </a:extLst>
          </p:cNvPr>
          <p:cNvSpPr txBox="1">
            <a:spLocks/>
          </p:cNvSpPr>
          <p:nvPr/>
        </p:nvSpPr>
        <p:spPr>
          <a:xfrm>
            <a:off x="842333" y="1995520"/>
            <a:ext cx="4681112" cy="471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000" u="sng">
                <a:solidFill>
                  <a:schemeClr val="accent2"/>
                </a:solidFill>
                <a:latin typeface="Arial"/>
                <a:cs typeface="Arial"/>
              </a:rPr>
              <a:t>Órarend</a:t>
            </a:r>
          </a:p>
          <a:p>
            <a:r>
              <a:rPr lang="en-US" sz="3000">
                <a:latin typeface="Arial"/>
                <a:cs typeface="Arial"/>
              </a:rPr>
              <a:t>9 órás kezdés</a:t>
            </a:r>
          </a:p>
          <a:p>
            <a:r>
              <a:rPr lang="en-US" sz="3000">
                <a:latin typeface="Arial"/>
                <a:cs typeface="Arial"/>
              </a:rPr>
              <a:t>35-40 perces órák » hatékonyabbak</a:t>
            </a:r>
          </a:p>
          <a:p>
            <a:r>
              <a:rPr lang="en-US" sz="3000">
                <a:latin typeface="Arial"/>
                <a:ea typeface="+mn-lt"/>
                <a:cs typeface="+mn-lt"/>
              </a:rPr>
              <a:t>kisebb óraszám </a:t>
            </a:r>
            <a:endParaRPr lang="en-US" sz="3000">
              <a:latin typeface="Arial"/>
              <a:cs typeface="Arial"/>
            </a:endParaRPr>
          </a:p>
          <a:p>
            <a:r>
              <a:rPr lang="en-US" sz="3000">
                <a:latin typeface="Arial"/>
                <a:cs typeface="Arial"/>
              </a:rPr>
              <a:t>heti 1-2 online nap</a:t>
            </a:r>
            <a:endParaRPr lang="en-US"/>
          </a:p>
          <a:p>
            <a:r>
              <a:rPr lang="en-US" sz="3000">
                <a:latin typeface="Arial"/>
                <a:cs typeface="Arial"/>
              </a:rPr>
              <a:t>több saját időkeret</a:t>
            </a:r>
          </a:p>
          <a:p>
            <a:endParaRPr lang="en-US" sz="3000">
              <a:latin typeface="Arial"/>
              <a:cs typeface="Arial"/>
            </a:endParaRP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2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D7DC-E64B-4B6C-87E8-FF1B3268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2"/>
                </a:solidFill>
                <a:ea typeface="+mj-lt"/>
                <a:cs typeface="+mj-lt"/>
              </a:rPr>
              <a:t>MIT TARTANÁL MEG A </a:t>
            </a:r>
            <a:r>
              <a:rPr lang="en-US" sz="4000" dirty="0" smtClean="0">
                <a:solidFill>
                  <a:schemeClr val="tx2"/>
                </a:solidFill>
                <a:ea typeface="+mj-lt"/>
                <a:cs typeface="+mj-lt"/>
              </a:rPr>
              <a:t>TÁVOK</a:t>
            </a:r>
            <a:r>
              <a:rPr lang="hu-HU" sz="4000" dirty="0" smtClean="0">
                <a:solidFill>
                  <a:schemeClr val="tx2"/>
                </a:solidFill>
                <a:ea typeface="+mj-lt"/>
                <a:cs typeface="+mj-lt"/>
              </a:rPr>
              <a:t>TA</a:t>
            </a:r>
            <a:r>
              <a:rPr lang="en-US" sz="4000" dirty="0" smtClean="0">
                <a:solidFill>
                  <a:schemeClr val="tx2"/>
                </a:solidFill>
                <a:ea typeface="+mj-lt"/>
                <a:cs typeface="+mj-lt"/>
              </a:rPr>
              <a:t>TÁSBÓL </a:t>
            </a:r>
            <a:r>
              <a:rPr lang="en-US" sz="4000" dirty="0">
                <a:solidFill>
                  <a:schemeClr val="tx2"/>
                </a:solidFill>
                <a:ea typeface="+mj-lt"/>
                <a:cs typeface="+mj-lt"/>
              </a:rPr>
              <a:t>A JELENLÉTI OKTATÁSBAN?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A1700-14C0-4433-8B89-D07FD08C8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7709" y="1855704"/>
            <a:ext cx="6568383" cy="495385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err="1">
                <a:solidFill>
                  <a:srgbClr val="7030A0"/>
                </a:solidFill>
                <a:latin typeface="Arial"/>
                <a:cs typeface="Arial"/>
              </a:rPr>
              <a:t>Számonkérés</a:t>
            </a:r>
            <a:r>
              <a:rPr lang="en-US" u="sng" dirty="0">
                <a:solidFill>
                  <a:srgbClr val="7030A0"/>
                </a:solidFill>
                <a:latin typeface="Arial"/>
                <a:cs typeface="Arial"/>
              </a:rPr>
              <a:t>, </a:t>
            </a:r>
            <a:r>
              <a:rPr lang="en-US" u="sng" dirty="0" err="1">
                <a:solidFill>
                  <a:srgbClr val="7030A0"/>
                </a:solidFill>
                <a:latin typeface="Arial"/>
                <a:cs typeface="Arial"/>
              </a:rPr>
              <a:t>értékelés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latin typeface="Arial"/>
                <a:cs typeface="Arial"/>
              </a:rPr>
              <a:t>dolgozatok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helyett</a:t>
            </a:r>
            <a:r>
              <a:rPr lang="en-US" dirty="0">
                <a:latin typeface="Arial"/>
                <a:cs typeface="Arial"/>
              </a:rPr>
              <a:t>/</a:t>
            </a:r>
            <a:r>
              <a:rPr lang="en-US" dirty="0" err="1">
                <a:latin typeface="Arial"/>
                <a:cs typeface="Arial"/>
              </a:rPr>
              <a:t>mellett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 err="1">
                <a:latin typeface="Arial"/>
                <a:cs typeface="Arial"/>
              </a:rPr>
              <a:t>beadandók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 err="1">
                <a:latin typeface="Arial"/>
                <a:cs typeface="Arial"/>
              </a:rPr>
              <a:t>házi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dolgozatok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 err="1">
                <a:latin typeface="Arial"/>
                <a:cs typeface="Arial"/>
              </a:rPr>
              <a:t>projektek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>
                <a:latin typeface="Arial"/>
                <a:cs typeface="Arial"/>
              </a:rPr>
              <a:t>online </a:t>
            </a:r>
            <a:r>
              <a:rPr lang="en-US" dirty="0" err="1">
                <a:latin typeface="Arial"/>
                <a:cs typeface="Arial"/>
              </a:rPr>
              <a:t>dolgozatok</a:t>
            </a:r>
            <a:r>
              <a:rPr lang="en-US" dirty="0">
                <a:latin typeface="Arial"/>
                <a:cs typeface="Arial"/>
              </a:rPr>
              <a:t> (canvas)</a:t>
            </a:r>
          </a:p>
          <a:p>
            <a:r>
              <a:rPr lang="en-US" dirty="0" err="1">
                <a:latin typeface="Arial"/>
                <a:cs typeface="Arial"/>
              </a:rPr>
              <a:t>folyamatos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teljesítmény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értékelése</a:t>
            </a:r>
            <a:endParaRPr lang="en-US" dirty="0"/>
          </a:p>
          <a:p>
            <a:pPr lvl="1"/>
            <a:r>
              <a:rPr lang="en-US" dirty="0" err="1">
                <a:latin typeface="Arial"/>
                <a:cs typeface="Arial"/>
              </a:rPr>
              <a:t>pontgyűjtés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 err="1">
                <a:latin typeface="Arial"/>
                <a:cs typeface="Arial"/>
              </a:rPr>
              <a:t>órai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munkák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házi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feladatok</a:t>
            </a:r>
            <a:r>
              <a:rPr lang="en-US" dirty="0">
                <a:latin typeface="Arial"/>
                <a:cs typeface="Arial"/>
              </a:rPr>
              <a:t> is </a:t>
            </a:r>
            <a:r>
              <a:rPr lang="en-US" dirty="0" err="1">
                <a:latin typeface="Arial"/>
                <a:cs typeface="Arial"/>
              </a:rPr>
              <a:t>számítsanak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jegybe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326514F-ABF8-4BCE-9F8E-4A6137253137}"/>
              </a:ext>
            </a:extLst>
          </p:cNvPr>
          <p:cNvSpPr txBox="1">
            <a:spLocks/>
          </p:cNvSpPr>
          <p:nvPr/>
        </p:nvSpPr>
        <p:spPr>
          <a:xfrm>
            <a:off x="506774" y="1855704"/>
            <a:ext cx="4939772" cy="48510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u="sng" dirty="0" err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Házi</a:t>
            </a:r>
            <a:r>
              <a:rPr lang="en-US" sz="3000" u="sng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3000" u="sng" dirty="0" err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feladatok</a:t>
            </a:r>
            <a:endParaRPr lang="en-US" sz="3000" u="sng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en-US" sz="3000" dirty="0">
                <a:latin typeface="Arial"/>
                <a:cs typeface="Arial"/>
              </a:rPr>
              <a:t>canvas</a:t>
            </a:r>
          </a:p>
          <a:p>
            <a:pPr lvl="1"/>
            <a:r>
              <a:rPr lang="en-US" sz="2600" dirty="0" err="1">
                <a:latin typeface="Arial"/>
                <a:cs typeface="Arial"/>
              </a:rPr>
              <a:t>ütemezés</a:t>
            </a:r>
            <a:r>
              <a:rPr lang="en-US" sz="2600" dirty="0">
                <a:latin typeface="Arial"/>
                <a:cs typeface="Arial"/>
              </a:rPr>
              <a:t>, </a:t>
            </a:r>
            <a:r>
              <a:rPr lang="en-US" sz="2600" dirty="0" err="1">
                <a:latin typeface="Arial"/>
                <a:cs typeface="Arial"/>
              </a:rPr>
              <a:t>naptár</a:t>
            </a:r>
            <a:endParaRPr lang="en-US" sz="2600" dirty="0">
              <a:latin typeface="Arial"/>
              <a:cs typeface="Arial"/>
            </a:endParaRPr>
          </a:p>
          <a:p>
            <a:pPr lvl="1"/>
            <a:r>
              <a:rPr lang="en-US" sz="2600" dirty="0" err="1">
                <a:latin typeface="Arial"/>
                <a:cs typeface="Arial"/>
              </a:rPr>
              <a:t>nem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veszik</a:t>
            </a:r>
            <a:r>
              <a:rPr lang="en-US" sz="2600" dirty="0">
                <a:latin typeface="Arial"/>
                <a:cs typeface="Arial"/>
              </a:rPr>
              <a:t> el, </a:t>
            </a:r>
            <a:r>
              <a:rPr lang="en-US" sz="2600" dirty="0" err="1">
                <a:latin typeface="Arial"/>
                <a:cs typeface="Arial"/>
              </a:rPr>
              <a:t>rendezett</a:t>
            </a:r>
            <a:endParaRPr lang="en-US" sz="2600" dirty="0">
              <a:latin typeface="Arial"/>
              <a:cs typeface="Arial"/>
            </a:endParaRPr>
          </a:p>
          <a:p>
            <a:pPr lvl="1"/>
            <a:r>
              <a:rPr lang="en-US" sz="2600" dirty="0" err="1">
                <a:latin typeface="Arial"/>
                <a:cs typeface="Arial"/>
              </a:rPr>
              <a:t>pontos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leírás</a:t>
            </a:r>
            <a:endParaRPr lang="en-US" sz="2600" dirty="0">
              <a:latin typeface="Arial"/>
              <a:cs typeface="Arial"/>
            </a:endParaRPr>
          </a:p>
          <a:p>
            <a:pPr lvl="1"/>
            <a:r>
              <a:rPr lang="en-US" sz="2600" dirty="0" err="1">
                <a:latin typeface="Arial"/>
                <a:cs typeface="Arial"/>
              </a:rPr>
              <a:t>hiányzóknak</a:t>
            </a:r>
            <a:r>
              <a:rPr lang="en-US" sz="2600" dirty="0">
                <a:latin typeface="Arial"/>
                <a:cs typeface="Arial"/>
              </a:rPr>
              <a:t> is </a:t>
            </a:r>
            <a:r>
              <a:rPr lang="en-US" sz="2600" dirty="0" err="1">
                <a:latin typeface="Arial"/>
                <a:cs typeface="Arial"/>
              </a:rPr>
              <a:t>látható</a:t>
            </a:r>
            <a:endParaRPr lang="en-US" sz="2600" dirty="0">
              <a:latin typeface="Arial"/>
              <a:cs typeface="Arial"/>
            </a:endParaRPr>
          </a:p>
          <a:p>
            <a:pPr lvl="1"/>
            <a:r>
              <a:rPr lang="en-US" sz="2600" dirty="0" err="1">
                <a:latin typeface="Arial"/>
                <a:cs typeface="Arial"/>
              </a:rPr>
              <a:t>több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egyéni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visszajelzést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kap</a:t>
            </a:r>
            <a:r>
              <a:rPr lang="en-US" sz="2600" dirty="0">
                <a:latin typeface="Arial"/>
                <a:cs typeface="Arial"/>
              </a:rPr>
              <a:t> </a:t>
            </a:r>
            <a:r>
              <a:rPr lang="en-US" sz="2600" dirty="0" err="1">
                <a:latin typeface="Arial"/>
                <a:cs typeface="Arial"/>
              </a:rPr>
              <a:t>mindenki</a:t>
            </a:r>
            <a:endParaRPr lang="en-US" sz="2600" dirty="0">
              <a:latin typeface="Arial"/>
              <a:cs typeface="Arial"/>
            </a:endParaRPr>
          </a:p>
          <a:p>
            <a:r>
              <a:rPr lang="en-US" sz="3000" dirty="0" err="1">
                <a:latin typeface="Arial"/>
                <a:cs typeface="Arial"/>
              </a:rPr>
              <a:t>kreatívabb</a:t>
            </a:r>
            <a:r>
              <a:rPr lang="en-US" sz="3000" dirty="0">
                <a:latin typeface="Arial"/>
                <a:cs typeface="Arial"/>
              </a:rPr>
              <a:t>, </a:t>
            </a:r>
            <a:r>
              <a:rPr lang="hu-HU" sz="3000" dirty="0">
                <a:latin typeface="Arial"/>
                <a:cs typeface="Arial"/>
              </a:rPr>
              <a:t> </a:t>
            </a:r>
            <a:r>
              <a:rPr lang="hu-HU" sz="3000" dirty="0" smtClean="0">
                <a:latin typeface="Arial"/>
                <a:cs typeface="Arial"/>
              </a:rPr>
              <a:t>„</a:t>
            </a:r>
            <a:r>
              <a:rPr lang="en-US" sz="3000" dirty="0" err="1" smtClean="0">
                <a:latin typeface="Arial"/>
                <a:cs typeface="Arial"/>
              </a:rPr>
              <a:t>önálló</a:t>
            </a:r>
            <a:r>
              <a:rPr lang="hu-HU" sz="3000" dirty="0" smtClean="0">
                <a:latin typeface="Arial"/>
                <a:cs typeface="Arial"/>
              </a:rPr>
              <a:t>”</a:t>
            </a:r>
            <a:r>
              <a:rPr lang="en-US" sz="3000" dirty="0">
                <a:latin typeface="Arial"/>
                <a:cs typeface="Arial"/>
              </a:rPr>
              <a:t> </a:t>
            </a:r>
            <a:br>
              <a:rPr lang="en-US" sz="3000" dirty="0">
                <a:latin typeface="Arial"/>
                <a:cs typeface="Arial"/>
              </a:rPr>
            </a:br>
            <a:r>
              <a:rPr lang="en-US" sz="3000" dirty="0" err="1">
                <a:latin typeface="Arial"/>
                <a:cs typeface="Arial"/>
              </a:rPr>
              <a:t>feladatok</a:t>
            </a:r>
            <a:endParaRPr lang="en-US" sz="3000" dirty="0">
              <a:latin typeface="Arial"/>
              <a:cs typeface="Arial"/>
            </a:endParaRPr>
          </a:p>
          <a:p>
            <a:endParaRPr lang="en-US" sz="3000" dirty="0">
              <a:latin typeface="Arial"/>
            </a:endParaRPr>
          </a:p>
          <a:p>
            <a:endParaRPr lang="en-US" sz="3000" dirty="0">
              <a:latin typeface="Arial"/>
              <a:cs typeface="Arial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8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4C2CE-1513-434D-A50D-41808FCE4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839865"/>
            <a:ext cx="10909640" cy="904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600"/>
              <a:t>Minta</a:t>
            </a: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B4DE2365-770E-4871-82F9-C5681D90C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1" y="1742598"/>
            <a:ext cx="10909643" cy="5526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/>
              <a:t>Összesen 281 kitöltő.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264233E5-F36D-49D8-BBB0-CCE94353A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3041055"/>
            <a:ext cx="11548872" cy="308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4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693BEE-6B97-4E83-A827-E5B7910BF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3419856" cy="146304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800"/>
              <a:t>Tavasz vs. Tél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0B027BE-BC5C-4A8B-8B98-9F0BFEDD0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630936"/>
            <a:ext cx="6894576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>
                <a:latin typeface="Arial"/>
                <a:cs typeface="Arial"/>
              </a:rPr>
              <a:t>Hogyan éled meg a mostani távoktatást a tavaly tavaszihoz képest?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57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704088"/>
            <a:ext cx="18288" cy="1316736"/>
          </a:xfrm>
          <a:custGeom>
            <a:avLst/>
            <a:gdLst>
              <a:gd name="connsiteX0" fmla="*/ 0 w 18288"/>
              <a:gd name="connsiteY0" fmla="*/ 0 h 1316736"/>
              <a:gd name="connsiteX1" fmla="*/ 18288 w 18288"/>
              <a:gd name="connsiteY1" fmla="*/ 0 h 1316736"/>
              <a:gd name="connsiteX2" fmla="*/ 18288 w 18288"/>
              <a:gd name="connsiteY2" fmla="*/ 632033 h 1316736"/>
              <a:gd name="connsiteX3" fmla="*/ 18288 w 18288"/>
              <a:gd name="connsiteY3" fmla="*/ 1316736 h 1316736"/>
              <a:gd name="connsiteX4" fmla="*/ 0 w 18288"/>
              <a:gd name="connsiteY4" fmla="*/ 1316736 h 1316736"/>
              <a:gd name="connsiteX5" fmla="*/ 0 w 18288"/>
              <a:gd name="connsiteY5" fmla="*/ 671535 h 1316736"/>
              <a:gd name="connsiteX6" fmla="*/ 0 w 18288"/>
              <a:gd name="connsiteY6" fmla="*/ 0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88" h="1316736" fill="none" extrusionOk="0">
                <a:moveTo>
                  <a:pt x="0" y="0"/>
                </a:moveTo>
                <a:cubicBezTo>
                  <a:pt x="5414" y="683"/>
                  <a:pt x="12510" y="720"/>
                  <a:pt x="18288" y="0"/>
                </a:cubicBezTo>
                <a:cubicBezTo>
                  <a:pt x="11385" y="276484"/>
                  <a:pt x="47354" y="495364"/>
                  <a:pt x="18288" y="632033"/>
                </a:cubicBezTo>
                <a:cubicBezTo>
                  <a:pt x="-10778" y="768702"/>
                  <a:pt x="26786" y="1005085"/>
                  <a:pt x="18288" y="1316736"/>
                </a:cubicBezTo>
                <a:cubicBezTo>
                  <a:pt x="9577" y="1315893"/>
                  <a:pt x="6900" y="1316365"/>
                  <a:pt x="0" y="1316736"/>
                </a:cubicBezTo>
                <a:cubicBezTo>
                  <a:pt x="-29997" y="1144491"/>
                  <a:pt x="20055" y="926108"/>
                  <a:pt x="0" y="671535"/>
                </a:cubicBezTo>
                <a:cubicBezTo>
                  <a:pt x="-20055" y="416962"/>
                  <a:pt x="15787" y="211813"/>
                  <a:pt x="0" y="0"/>
                </a:cubicBezTo>
                <a:close/>
              </a:path>
              <a:path w="18288" h="1316736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-6741" y="195124"/>
                  <a:pt x="36996" y="409062"/>
                  <a:pt x="18288" y="618866"/>
                </a:cubicBezTo>
                <a:cubicBezTo>
                  <a:pt x="-420" y="828670"/>
                  <a:pt x="28345" y="1144651"/>
                  <a:pt x="18288" y="1316736"/>
                </a:cubicBezTo>
                <a:cubicBezTo>
                  <a:pt x="10476" y="1317615"/>
                  <a:pt x="8805" y="1316987"/>
                  <a:pt x="0" y="1316736"/>
                </a:cubicBezTo>
                <a:cubicBezTo>
                  <a:pt x="30302" y="1053606"/>
                  <a:pt x="-1997" y="890047"/>
                  <a:pt x="0" y="671535"/>
                </a:cubicBezTo>
                <a:cubicBezTo>
                  <a:pt x="1997" y="453023"/>
                  <a:pt x="-25538" y="322042"/>
                  <a:pt x="0" y="0"/>
                </a:cubicBezTo>
                <a:close/>
              </a:path>
            </a:pathLst>
          </a:custGeom>
          <a:solidFill>
            <a:srgbClr val="FD910E"/>
          </a:solidFill>
          <a:ln w="34925">
            <a:solidFill>
              <a:srgbClr val="FD910E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46D01FDD-7D46-4E76-A64F-0E873C4DCE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" y="2755748"/>
            <a:ext cx="10917936" cy="302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1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D2977-8B5B-4126-BA8E-B1C6539AF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 dirty="0" err="1"/>
              <a:t>Tavasz</a:t>
            </a:r>
            <a:r>
              <a:rPr lang="en-US" sz="5800" dirty="0"/>
              <a:t> vs. </a:t>
            </a:r>
            <a:r>
              <a:rPr lang="hu-HU" sz="5800" dirty="0"/>
              <a:t>T</a:t>
            </a:r>
            <a:r>
              <a:rPr lang="en-US" sz="5800" dirty="0" err="1" smtClean="0"/>
              <a:t>él</a:t>
            </a:r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669E6197-7180-4F5E-81F1-A29D93650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latin typeface="Arial"/>
                <a:cs typeface="Arial"/>
              </a:rPr>
              <a:t>Évfolyamonként - átlagos pontszámok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FCE138"/>
          </a:solidFill>
          <a:ln w="38100" cap="rnd">
            <a:solidFill>
              <a:srgbClr val="FCE138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3">
            <a:extLst>
              <a:ext uri="{FF2B5EF4-FFF2-40B4-BE49-F238E27FC236}">
                <a16:creationId xmlns:a16="http://schemas.microsoft.com/office/drawing/2014/main" id="{37C6BB05-BB59-4C55-9A76-53B1F1932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250899"/>
            <a:ext cx="7214616" cy="432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1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790BAA-34E0-44E7-AA4E-6AF781C76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800"/>
              <a:t>Távoktatási szabályzat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C44070F-4664-44AF-8979-F64157454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>
              <a:buNone/>
            </a:pPr>
            <a:r>
              <a:rPr lang="en-US"/>
              <a:t>Mi a véleményed a távoktatási szabályzat elemeiről?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FE9012"/>
          </a:solidFill>
          <a:ln w="38100" cap="rnd">
            <a:solidFill>
              <a:srgbClr val="FE901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784D50B0-A0A4-4F9C-BB41-151689619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124643"/>
            <a:ext cx="7214616" cy="458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5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7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15B0C2-473C-46BC-98EF-2147DC06F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/>
              <a:t>Távoktatási szabályzat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9E00"/>
          </a:solidFill>
          <a:ln w="38100" cap="rnd">
            <a:solidFill>
              <a:srgbClr val="FF9E00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877D9DCC-CAD4-422F-AF4C-243B5B8C0190}"/>
              </a:ext>
            </a:extLst>
          </p:cNvPr>
          <p:cNvSpPr txBox="1">
            <a:spLocks/>
          </p:cNvSpPr>
          <p:nvPr/>
        </p:nvSpPr>
        <p:spPr>
          <a:xfrm>
            <a:off x="630936" y="2807208"/>
            <a:ext cx="3429000" cy="3410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2400"/>
              <a:t>Évfolyamonként - átlagos pontszámok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21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7" name="Ink 21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4">
            <a:extLst>
              <a:ext uri="{FF2B5EF4-FFF2-40B4-BE49-F238E27FC236}">
                <a16:creationId xmlns:a16="http://schemas.microsoft.com/office/drawing/2014/main" id="{42F413F6-1BDC-4456-890A-E085CC903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654296" y="1357884"/>
            <a:ext cx="6903720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9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6BA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217EF-0246-417A-9D07-BFD37DF09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484632"/>
            <a:ext cx="6362129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>
                <a:solidFill>
                  <a:schemeClr val="bg1"/>
                </a:solidFill>
              </a:rPr>
              <a:t>Teams vs. Zoom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2B0814-9976-43D3-B917-3556920DD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337" y="283464"/>
            <a:ext cx="2634554" cy="3008376"/>
          </a:xfrm>
          <a:prstGeom prst="rect">
            <a:avLst/>
          </a:prstGeom>
        </p:spPr>
      </p:pic>
      <p:sp>
        <p:nvSpPr>
          <p:cNvPr id="18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435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9A49075-2282-40AD-9451-97F39561F73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907654" y="3890772"/>
            <a:ext cx="3931920" cy="235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74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D7DC-E64B-4B6C-87E8-FF1B3268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Teams vs. Zoom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42E2A13-6D09-4DDC-BF73-23CA2540D6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517756" y="198008"/>
            <a:ext cx="1153603" cy="132990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A1700-14C0-4433-8B89-D07FD08C8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52553" y="1996059"/>
            <a:ext cx="4177522" cy="381381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>
                <a:solidFill>
                  <a:schemeClr val="accent1"/>
                </a:solidFill>
                <a:latin typeface="Arial"/>
                <a:cs typeface="Arial"/>
              </a:rPr>
              <a:t>Teams</a:t>
            </a:r>
            <a:endParaRPr lang="en-US">
              <a:solidFill>
                <a:schemeClr val="accent1"/>
              </a:solidFill>
              <a:latin typeface="Arial"/>
              <a:cs typeface="Arial"/>
            </a:endParaRPr>
          </a:p>
          <a:p>
            <a:r>
              <a:rPr lang="en-US" err="1">
                <a:latin typeface="Arial"/>
                <a:cs typeface="Arial"/>
              </a:rPr>
              <a:t>minden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egy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helyen</a:t>
            </a:r>
            <a:endParaRPr lang="en-US">
              <a:latin typeface="Arial"/>
              <a:cs typeface="Arial"/>
            </a:endParaRPr>
          </a:p>
          <a:p>
            <a:r>
              <a:rPr lang="en-US" err="1">
                <a:latin typeface="Arial"/>
                <a:cs typeface="Arial"/>
              </a:rPr>
              <a:t>nincs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időkorlát</a:t>
            </a:r>
            <a:endParaRPr lang="en-US">
              <a:latin typeface="Arial"/>
              <a:cs typeface="Arial"/>
            </a:endParaRPr>
          </a:p>
          <a:p>
            <a:r>
              <a:rPr lang="en-US" err="1">
                <a:latin typeface="Arial"/>
                <a:cs typeface="Arial"/>
              </a:rPr>
              <a:t>biztonságosabb</a:t>
            </a:r>
            <a:endParaRPr lang="en-US">
              <a:latin typeface="Arial"/>
              <a:cs typeface="Arial"/>
            </a:endParaRPr>
          </a:p>
          <a:p>
            <a:r>
              <a:rPr lang="en-US" err="1">
                <a:latin typeface="Arial"/>
                <a:cs typeface="Arial"/>
              </a:rPr>
              <a:t>bárki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indíthat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értekezletet</a:t>
            </a:r>
            <a:endParaRPr lang="en-US">
              <a:latin typeface="Arial"/>
              <a:cs typeface="Arial"/>
            </a:endParaRPr>
          </a:p>
          <a:p>
            <a:r>
              <a:rPr lang="en-US" err="1">
                <a:latin typeface="Arial"/>
                <a:cs typeface="Arial"/>
              </a:rPr>
              <a:t>megmarad</a:t>
            </a:r>
            <a:r>
              <a:rPr lang="en-US">
                <a:latin typeface="Arial"/>
                <a:cs typeface="Arial"/>
              </a:rPr>
              <a:t> a chat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326514F-ABF8-4BCE-9F8E-4A6137253137}"/>
              </a:ext>
            </a:extLst>
          </p:cNvPr>
          <p:cNvSpPr txBox="1">
            <a:spLocks/>
          </p:cNvSpPr>
          <p:nvPr/>
        </p:nvSpPr>
        <p:spPr>
          <a:xfrm>
            <a:off x="842333" y="1995520"/>
            <a:ext cx="3646470" cy="471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000" u="sng">
                <a:solidFill>
                  <a:schemeClr val="accent2"/>
                </a:solidFill>
                <a:latin typeface="Arial"/>
                <a:cs typeface="Arial"/>
              </a:rPr>
              <a:t>Zoom</a:t>
            </a:r>
          </a:p>
          <a:p>
            <a:r>
              <a:rPr lang="en-US" sz="3000" err="1">
                <a:latin typeface="Arial"/>
                <a:cs typeface="Arial"/>
              </a:rPr>
              <a:t>technikailag</a:t>
            </a:r>
            <a:r>
              <a:rPr lang="en-US" sz="3000">
                <a:latin typeface="Arial"/>
                <a:cs typeface="Arial"/>
              </a:rPr>
              <a:t> </a:t>
            </a:r>
            <a:r>
              <a:rPr lang="en-US" sz="3000" err="1">
                <a:latin typeface="Arial"/>
                <a:cs typeface="Arial"/>
              </a:rPr>
              <a:t>jobb</a:t>
            </a:r>
            <a:r>
              <a:rPr lang="en-US" sz="3000">
                <a:latin typeface="Arial"/>
                <a:cs typeface="Arial"/>
              </a:rPr>
              <a:t> (</a:t>
            </a:r>
            <a:r>
              <a:rPr lang="en-US" sz="3000" err="1">
                <a:latin typeface="Arial"/>
                <a:cs typeface="Arial"/>
              </a:rPr>
              <a:t>kép</a:t>
            </a:r>
            <a:r>
              <a:rPr lang="en-US" sz="3000">
                <a:latin typeface="Arial"/>
                <a:cs typeface="Arial"/>
              </a:rPr>
              <a:t>, hang)</a:t>
            </a:r>
          </a:p>
          <a:p>
            <a:r>
              <a:rPr lang="en-US" sz="3000" err="1">
                <a:latin typeface="Arial"/>
                <a:cs typeface="Arial"/>
              </a:rPr>
              <a:t>mindenkit</a:t>
            </a:r>
            <a:r>
              <a:rPr lang="en-US" sz="3000">
                <a:latin typeface="Arial"/>
                <a:cs typeface="Arial"/>
              </a:rPr>
              <a:t> </a:t>
            </a:r>
            <a:r>
              <a:rPr lang="en-US" sz="3000" err="1">
                <a:latin typeface="Arial"/>
                <a:cs typeface="Arial"/>
              </a:rPr>
              <a:t>lehet</a:t>
            </a:r>
            <a:r>
              <a:rPr lang="en-US" sz="3000">
                <a:latin typeface="Arial"/>
                <a:cs typeface="Arial"/>
              </a:rPr>
              <a:t> </a:t>
            </a:r>
            <a:r>
              <a:rPr lang="en-US" sz="3000" err="1">
                <a:latin typeface="Arial"/>
                <a:cs typeface="Arial"/>
              </a:rPr>
              <a:t>látni</a:t>
            </a:r>
            <a:endParaRPr lang="en-US" sz="3000">
              <a:latin typeface="Arial"/>
              <a:cs typeface="Arial"/>
            </a:endParaRPr>
          </a:p>
          <a:p>
            <a:r>
              <a:rPr lang="en-US" sz="3000">
                <a:latin typeface="Arial"/>
                <a:ea typeface="+mn-lt"/>
                <a:cs typeface="+mn-lt"/>
              </a:rPr>
              <a:t>reakciók</a:t>
            </a:r>
          </a:p>
          <a:p>
            <a:r>
              <a:rPr lang="en-US" sz="3000">
                <a:latin typeface="Arial"/>
                <a:cs typeface="Arial"/>
              </a:rPr>
              <a:t>van időkorlát</a:t>
            </a:r>
          </a:p>
          <a:p>
            <a:r>
              <a:rPr lang="en-US" sz="3000">
                <a:latin typeface="Arial"/>
                <a:cs typeface="Arial"/>
              </a:rPr>
              <a:t>jobban </a:t>
            </a:r>
            <a:r>
              <a:rPr lang="en-US" sz="3000" err="1">
                <a:latin typeface="Arial"/>
                <a:cs typeface="Arial"/>
              </a:rPr>
              <a:t>ismerem</a:t>
            </a:r>
            <a:endParaRPr lang="en-US" sz="3000">
              <a:latin typeface="Arial"/>
              <a:cs typeface="Arial"/>
            </a:endParaRP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4003EB83-E08E-4FD3-A74F-69A8AB20EBD5}"/>
              </a:ext>
            </a:extLst>
          </p:cNvPr>
          <p:cNvSpPr txBox="1">
            <a:spLocks/>
          </p:cNvSpPr>
          <p:nvPr/>
        </p:nvSpPr>
        <p:spPr>
          <a:xfrm>
            <a:off x="4575953" y="1996059"/>
            <a:ext cx="3177397" cy="31375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000" u="sng" err="1">
                <a:latin typeface="Arial"/>
                <a:cs typeface="Arial"/>
              </a:rPr>
              <a:t>Mindkettő</a:t>
            </a:r>
            <a:endParaRPr lang="en-US" sz="3000">
              <a:latin typeface="Arial"/>
              <a:cs typeface="Arial"/>
            </a:endParaRPr>
          </a:p>
          <a:p>
            <a:r>
              <a:rPr lang="en-US" sz="3000" err="1">
                <a:latin typeface="Arial"/>
                <a:cs typeface="Arial"/>
              </a:rPr>
              <a:t>könnyű</a:t>
            </a:r>
            <a:r>
              <a:rPr lang="en-US" sz="3000">
                <a:latin typeface="Arial"/>
                <a:cs typeface="Arial"/>
              </a:rPr>
              <a:t> </a:t>
            </a:r>
            <a:r>
              <a:rPr lang="en-US" sz="3000" err="1">
                <a:latin typeface="Arial"/>
                <a:cs typeface="Arial"/>
              </a:rPr>
              <a:t>használni</a:t>
            </a:r>
            <a:endParaRPr lang="en-US" sz="3000">
              <a:latin typeface="Arial"/>
              <a:cs typeface="Arial"/>
            </a:endParaRPr>
          </a:p>
          <a:p>
            <a:r>
              <a:rPr lang="en-US" sz="3000" err="1">
                <a:latin typeface="Arial"/>
                <a:cs typeface="Arial"/>
              </a:rPr>
              <a:t>átlátható</a:t>
            </a:r>
            <a:endParaRPr lang="en-US" sz="3000">
              <a:latin typeface="Arial"/>
              <a:cs typeface="Arial"/>
            </a:endParaRPr>
          </a:p>
          <a:p>
            <a:r>
              <a:rPr lang="en-US" sz="3000" err="1">
                <a:latin typeface="Arial"/>
                <a:cs typeface="Arial"/>
              </a:rPr>
              <a:t>sok</a:t>
            </a:r>
            <a:r>
              <a:rPr lang="en-US" sz="3000">
                <a:latin typeface="Arial"/>
                <a:cs typeface="Arial"/>
              </a:rPr>
              <a:t> </a:t>
            </a:r>
            <a:r>
              <a:rPr lang="en-US" sz="3000" err="1">
                <a:latin typeface="Arial"/>
                <a:cs typeface="Arial"/>
              </a:rPr>
              <a:t>lehetőség</a:t>
            </a:r>
            <a:endParaRPr lang="en-US" sz="3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9914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6BA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217EF-0246-417A-9D07-BFD37DF09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43" y="267918"/>
            <a:ext cx="7033247" cy="381455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M</a:t>
            </a:r>
            <a:r>
              <a:rPr lang="hu-HU" sz="4800" dirty="0" smtClean="0">
                <a:solidFill>
                  <a:schemeClr val="bg1"/>
                </a:solidFill>
              </a:rPr>
              <a:t>ENNYIRE HATÉKONY A TÁVOKTATÁS? HOGYAN LEHETNE HATÉKONYABB</a:t>
            </a:r>
            <a:r>
              <a:rPr lang="en-US" sz="4800" dirty="0" smtClean="0">
                <a:solidFill>
                  <a:schemeClr val="bg1"/>
                </a:solidFill>
              </a:rPr>
              <a:t>?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435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Chart, pie chart&#10;&#10;Description automatically generated">
            <a:extLst>
              <a:ext uri="{FF2B5EF4-FFF2-40B4-BE49-F238E27FC236}">
                <a16:creationId xmlns:a16="http://schemas.microsoft.com/office/drawing/2014/main" id="{07B940EC-7140-4BFE-9629-A95DBE117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1747" y="1890727"/>
            <a:ext cx="3577085" cy="236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2399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441</Words>
  <Application>Microsoft Office PowerPoint</Application>
  <PresentationFormat>Szélesvásznú</PresentationFormat>
  <Paragraphs>89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The Hand Bold</vt:lpstr>
      <vt:lpstr>The Serif Hand Black</vt:lpstr>
      <vt:lpstr>SketchyVTI</vt:lpstr>
      <vt:lpstr>Távoktatás 2021 - a távoktatási munkacsoport felmérése</vt:lpstr>
      <vt:lpstr>Minta</vt:lpstr>
      <vt:lpstr>Tavasz vs. Tél</vt:lpstr>
      <vt:lpstr>Tavasz vs. Tél</vt:lpstr>
      <vt:lpstr>Távoktatási szabályzat</vt:lpstr>
      <vt:lpstr>Távoktatási szabályzat</vt:lpstr>
      <vt:lpstr>Teams vs. Zoom</vt:lpstr>
      <vt:lpstr>Teams vs. Zoom</vt:lpstr>
      <vt:lpstr>MENNYIRE HATÉKONY A TÁVOKTATÁS? HOGYAN LEHETNE HATÉKONYABB?</vt:lpstr>
      <vt:lpstr>„Szerintem most ahhoz képest viszonylag hatékony.”</vt:lpstr>
      <vt:lpstr>Hogyan lehetne még hatékonyabb?</vt:lpstr>
      <vt:lpstr>MIT TARTANÁL MEG A TÁVOKTATÁSBÓL A JELENLÉTI OKTATÁSBAN?</vt:lpstr>
      <vt:lpstr>MIT TARTANÁL MEG A TÁVOKTATÁSBÓL A JELENLÉTI OKTATÁSBAN?</vt:lpstr>
      <vt:lpstr>MIT TARTANÁL MEG A TÁVOKTATÁSBÓL A JELENLÉTI OKTATÁSBAN?</vt:lpstr>
      <vt:lpstr>MIT TARTANÁL MEG A TÁVOKTATÁSBÓL A JELENLÉTI OKTATÁSBAN?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Julcsi</dc:creator>
  <cp:lastModifiedBy>SchillerMariann</cp:lastModifiedBy>
  <cp:revision>164</cp:revision>
  <dcterms:created xsi:type="dcterms:W3CDTF">2021-02-17T10:25:54Z</dcterms:created>
  <dcterms:modified xsi:type="dcterms:W3CDTF">2021-02-22T17:10:45Z</dcterms:modified>
</cp:coreProperties>
</file>